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Raleway"/>
      <p:regular r:id="rId25"/>
      <p:bold r:id="rId26"/>
      <p:italic r:id="rId27"/>
      <p:boldItalic r:id="rId28"/>
    </p:embeddedFont>
    <p:embeddedFont>
      <p:font typeface="Lato"/>
      <p:regular r:id="rId29"/>
      <p:bold r:id="rId30"/>
      <p:italic r:id="rId31"/>
      <p:boldItalic r:id="rId32"/>
    </p:embeddedFont>
    <p:embeddedFont>
      <p:font typeface="Comfortaa"/>
      <p:regular r:id="rId33"/>
      <p:bold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5" roundtripDataSignature="AMtx7mgVJIMj6p/HqUIRGwaivQOQgkQ0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bold.fntdata"/><Relationship Id="rId25" Type="http://schemas.openxmlformats.org/officeDocument/2006/relationships/font" Target="fonts/Raleway-regular.fntdata"/><Relationship Id="rId28" Type="http://schemas.openxmlformats.org/officeDocument/2006/relationships/font" Target="fonts/Raleway-boldItalic.fntdata"/><Relationship Id="rId27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italic.fntdata"/><Relationship Id="rId30" Type="http://schemas.openxmlformats.org/officeDocument/2006/relationships/font" Target="fonts/Lato-bold.fntdata"/><Relationship Id="rId11" Type="http://schemas.openxmlformats.org/officeDocument/2006/relationships/slide" Target="slides/slide6.xml"/><Relationship Id="rId33" Type="http://schemas.openxmlformats.org/officeDocument/2006/relationships/font" Target="fonts/Comfortaa-regular.fntdata"/><Relationship Id="rId10" Type="http://schemas.openxmlformats.org/officeDocument/2006/relationships/slide" Target="slides/slide5.xml"/><Relationship Id="rId32" Type="http://schemas.openxmlformats.org/officeDocument/2006/relationships/font" Target="fonts/Lato-boldItalic.fntdata"/><Relationship Id="rId13" Type="http://schemas.openxmlformats.org/officeDocument/2006/relationships/slide" Target="slides/slide8.xml"/><Relationship Id="rId35" Type="http://customschemas.google.com/relationships/presentationmetadata" Target="metadata"/><Relationship Id="rId12" Type="http://schemas.openxmlformats.org/officeDocument/2006/relationships/slide" Target="slides/slide7.xml"/><Relationship Id="rId34" Type="http://schemas.openxmlformats.org/officeDocument/2006/relationships/font" Target="fonts/Comfortaa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2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4;p21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1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30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3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3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30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30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" name="Google Shape;19;p2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2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" name="Google Shape;22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3" name="Google Shape;23;p2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26;p2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2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9;p2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0" name="Google Shape;30;p2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" name="Google Shape;33;p2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2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24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24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" name="Google Shape;42;p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2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45;p2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2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2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" name="Google Shape;52;p26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26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27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2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27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2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" name="Google Shape;63;p2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2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" name="Google Shape;66;p28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28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2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2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9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2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i="0" sz="28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b="0" i="0" sz="13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b="0" i="0" sz="11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2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1125" y="423274"/>
            <a:ext cx="4941749" cy="43926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>
            <p:ph type="ctrTitle"/>
          </p:nvPr>
        </p:nvSpPr>
        <p:spPr>
          <a:xfrm>
            <a:off x="906025" y="3107550"/>
            <a:ext cx="4713000" cy="12246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4200"/>
              <a:buNone/>
            </a:pPr>
            <a:r>
              <a:rPr lang="en" sz="3000">
                <a:solidFill>
                  <a:srgbClr val="0B5394"/>
                </a:solidFill>
                <a:latin typeface="Impact"/>
                <a:ea typeface="Impact"/>
                <a:cs typeface="Impact"/>
                <a:sym typeface="Impact"/>
              </a:rPr>
              <a:t>CLOSE READING GUIDE</a:t>
            </a:r>
            <a:endParaRPr sz="4800">
              <a:solidFill>
                <a:srgbClr val="0B5394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8" name="Google Shape;88;p1"/>
          <p:cNvSpPr txBox="1"/>
          <p:nvPr>
            <p:ph idx="1" type="subTitle"/>
          </p:nvPr>
        </p:nvSpPr>
        <p:spPr>
          <a:xfrm>
            <a:off x="906025" y="1883988"/>
            <a:ext cx="2271300" cy="10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NINH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AsAm Studies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800">
                <a:latin typeface="Comfortaa"/>
                <a:ea typeface="Comfortaa"/>
                <a:cs typeface="Comfortaa"/>
                <a:sym typeface="Comfortaa"/>
              </a:rPr>
              <a:t>UCSB</a:t>
            </a:r>
            <a:endParaRPr b="1"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0"/>
          <p:cNvSpPr txBox="1"/>
          <p:nvPr>
            <p:ph type="title"/>
          </p:nvPr>
        </p:nvSpPr>
        <p:spPr>
          <a:xfrm>
            <a:off x="1540350" y="575550"/>
            <a:ext cx="6941100" cy="51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sz="2300">
                <a:solidFill>
                  <a:srgbClr val="0B5394"/>
                </a:solidFill>
              </a:rPr>
              <a:t>Diction &amp; Syntax</a:t>
            </a:r>
            <a:endParaRPr sz="2300"/>
          </a:p>
        </p:txBody>
      </p:sp>
      <p:sp>
        <p:nvSpPr>
          <p:cNvPr id="162" name="Google Shape;162;p10"/>
          <p:cNvSpPr txBox="1"/>
          <p:nvPr>
            <p:ph idx="1" type="body"/>
          </p:nvPr>
        </p:nvSpPr>
        <p:spPr>
          <a:xfrm>
            <a:off x="650325" y="19320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63" name="Google Shape;163;p10"/>
          <p:cNvSpPr/>
          <p:nvPr/>
        </p:nvSpPr>
        <p:spPr>
          <a:xfrm>
            <a:off x="650325" y="1942350"/>
            <a:ext cx="4422600" cy="27558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Consider deliberately consistent or unusual-seeming phrasing or word choice (</a:t>
            </a:r>
            <a:r>
              <a:rPr b="1" i="0" lang="en" sz="16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diction</a:t>
            </a:r>
            <a:r>
              <a:rPr b="0" i="0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). Do repetition, formal or informal language, or other styles of speech stand out to you? What meanings does the particular wording create that synonyms or other approximations would have altered or precluded? 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4" name="Google Shape;164;p10"/>
          <p:cNvSpPr/>
          <p:nvPr/>
        </p:nvSpPr>
        <p:spPr>
          <a:xfrm>
            <a:off x="650325" y="1180650"/>
            <a:ext cx="3668100" cy="7617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Look for the idiosyncratic.</a:t>
            </a:r>
            <a:r>
              <a:rPr b="0" i="0" lang="en" sz="16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16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4855125" y="888825"/>
            <a:ext cx="3561600" cy="2959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Consider also the ways in which phrases, clauses, or sentences are put together (</a:t>
            </a:r>
            <a:r>
              <a:rPr b="1" i="0" lang="en" sz="16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syntax</a:t>
            </a:r>
            <a:r>
              <a:rPr b="0" i="0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). Look for distinctive word order, grammar, punctuation, sentence length or structure, such as a predominance of nouns or verbs or other parts of speech. 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6" name="Google Shape;166;p10"/>
          <p:cNvSpPr/>
          <p:nvPr/>
        </p:nvSpPr>
        <p:spPr>
          <a:xfrm>
            <a:off x="4572000" y="3686550"/>
            <a:ext cx="3995700" cy="1011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How might these reinforce or manipulate the pattern/message you’ve identified?</a:t>
            </a:r>
            <a:endParaRPr b="0" i="0" sz="14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1"/>
          <p:cNvSpPr txBox="1"/>
          <p:nvPr>
            <p:ph type="title"/>
          </p:nvPr>
        </p:nvSpPr>
        <p:spPr>
          <a:xfrm>
            <a:off x="1583425" y="609050"/>
            <a:ext cx="6941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B5394"/>
                </a:solidFill>
              </a:rPr>
              <a:t>Sequence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72" name="Google Shape;172;p11"/>
          <p:cNvSpPr txBox="1"/>
          <p:nvPr>
            <p:ph idx="1" type="body"/>
          </p:nvPr>
        </p:nvSpPr>
        <p:spPr>
          <a:xfrm>
            <a:off x="650325" y="19320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712425" y="1190100"/>
            <a:ext cx="4175100" cy="3693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order do events, dialogue, terms, or ideas take in the flow of the passage? Is the passage directing you as a reader to make certain conceptual associations, or to be persuaded by a certain logic, modeled by the order in which it moves through its ideas? 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4833700" y="684350"/>
            <a:ext cx="3809100" cy="41988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 writer often places things in a specific order or proximity because she believes or wants to </a:t>
            </a:r>
            <a:r>
              <a:rPr b="0" i="0" lang="en" sz="1800" u="none" cap="none" strike="noStrike">
                <a:solidFill>
                  <a:srgbClr val="6D9EEB"/>
                </a:solidFill>
                <a:latin typeface="Comfortaa"/>
                <a:ea typeface="Comfortaa"/>
                <a:cs typeface="Comfortaa"/>
                <a:sym typeface="Comfortaa"/>
              </a:rPr>
              <a:t>lead us through a certain sequence of connections.</a:t>
            </a:r>
            <a:r>
              <a:rPr b="0" i="0" lang="en" sz="18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So the arrangement of thoughts and their juxtaposition are often meaningful, especially if the pattern occurs more than once.</a:t>
            </a:r>
            <a:endParaRPr b="0" i="0" sz="18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"/>
          <p:cNvSpPr txBox="1"/>
          <p:nvPr>
            <p:ph type="title"/>
          </p:nvPr>
        </p:nvSpPr>
        <p:spPr>
          <a:xfrm>
            <a:off x="1628250" y="770450"/>
            <a:ext cx="67899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What’s the nature of the crime? 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B5394"/>
                </a:solidFill>
              </a:rPr>
              <a:t>3) Decide on your pattern.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80" name="Google Shape;180;p12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81" name="Google Shape;181;p12"/>
          <p:cNvSpPr/>
          <p:nvPr/>
        </p:nvSpPr>
        <p:spPr>
          <a:xfrm>
            <a:off x="712425" y="1620650"/>
            <a:ext cx="3583200" cy="28515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You’ve gathered a lot of information by this point; what you include in your close reading depends on what you can synthesize into a pattern:  </a:t>
            </a:r>
            <a:r>
              <a:rPr b="1" i="0" lang="en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For your thesis statement, </a:t>
            </a:r>
            <a:r>
              <a:rPr b="1" i="1" lang="en" sz="17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which </a:t>
            </a:r>
            <a:r>
              <a:rPr b="1" i="0" lang="en" sz="17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techniques→</a:t>
            </a:r>
            <a:r>
              <a:rPr b="1" i="1" lang="en" sz="17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which</a:t>
            </a:r>
            <a:r>
              <a:rPr b="1" i="0" lang="en" sz="17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 meanings?</a:t>
            </a:r>
            <a:endParaRPr b="1" i="0" sz="1700" u="none" cap="none" strike="noStrike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4252525" y="1620475"/>
            <a:ext cx="4379400" cy="3142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But                      : </a:t>
            </a:r>
            <a:endParaRPr b="0" i="0" sz="17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800"/>
              <a:buFont typeface="Comfortaa"/>
              <a:buChar char="★"/>
            </a:pPr>
            <a:r>
              <a:rPr b="1" i="0" lang="en" sz="1800" u="none" cap="none" strike="noStrike">
                <a:solidFill>
                  <a:srgbClr val="6FA8DC"/>
                </a:solidFill>
                <a:latin typeface="Comfortaa"/>
                <a:ea typeface="Comfortaa"/>
                <a:cs typeface="Comfortaa"/>
                <a:sym typeface="Comfortaa"/>
              </a:rPr>
              <a:t>Take into account </a:t>
            </a:r>
            <a:r>
              <a:rPr b="1" i="0" lang="en" sz="1800" u="none" cap="none" strike="noStrike">
                <a:solidFill>
                  <a:srgbClr val="9FC5E8"/>
                </a:solidFill>
                <a:latin typeface="Comfortaa"/>
                <a:ea typeface="Comfortaa"/>
                <a:cs typeface="Comfortaa"/>
                <a:sym typeface="Comfortaa"/>
              </a:rPr>
              <a:t>counterevidence</a:t>
            </a:r>
            <a:r>
              <a:rPr b="1" i="0" lang="en" sz="1800" u="none" cap="none" strike="noStrike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 before you commit to a claim.</a:t>
            </a:r>
            <a:endParaRPr b="1" i="0" sz="1800" u="none" cap="none" strike="noStrike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★"/>
            </a:pPr>
            <a:r>
              <a:rPr b="0" i="0" lang="en" sz="1700" u="none" cap="none" strike="noStrike">
                <a:solidFill>
                  <a:srgbClr val="6FA8DC"/>
                </a:solidFill>
                <a:latin typeface="Comfortaa"/>
                <a:ea typeface="Comfortaa"/>
                <a:cs typeface="Comfortaa"/>
                <a:sym typeface="Comfortaa"/>
              </a:rPr>
              <a:t>The connection between the “technique” and “meaning” you choose should be logical</a:t>
            </a:r>
            <a:r>
              <a:rPr b="0" i="0" lang="en" sz="1700" u="none" cap="none" strike="noStrike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—not arbitrary.   </a:t>
            </a:r>
            <a:r>
              <a:rPr b="0" i="1" lang="en" sz="1700" u="none" cap="none" strike="noStrike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(see next slide)</a:t>
            </a:r>
            <a:endParaRPr b="0" i="1" sz="1700" u="none" cap="none" strike="noStrike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83" name="Google Shape;183;p12"/>
          <p:cNvPicPr preferRelativeResize="0"/>
          <p:nvPr/>
        </p:nvPicPr>
        <p:blipFill rotWithShape="1">
          <a:blip r:embed="rId3">
            <a:alphaModFix/>
          </a:blip>
          <a:srcRect b="-7716" l="0" r="0" t="18606"/>
          <a:stretch/>
        </p:blipFill>
        <p:spPr>
          <a:xfrm>
            <a:off x="5029725" y="1685050"/>
            <a:ext cx="1188625" cy="70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"/>
          <p:cNvSpPr txBox="1"/>
          <p:nvPr>
            <p:ph type="title"/>
          </p:nvPr>
        </p:nvSpPr>
        <p:spPr>
          <a:xfrm>
            <a:off x="1594175" y="501425"/>
            <a:ext cx="69411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rgbClr val="0B5394"/>
                </a:solidFill>
              </a:rPr>
              <a:t>Thesis statements:</a:t>
            </a:r>
            <a:endParaRPr>
              <a:solidFill>
                <a:srgbClr val="0B5394"/>
              </a:solidFill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rgbClr val="000000"/>
                </a:solidFill>
              </a:rPr>
              <a:t>Logical vs. </a:t>
            </a:r>
            <a:r>
              <a:rPr lang="en" strike="sngStrike">
                <a:solidFill>
                  <a:srgbClr val="000000"/>
                </a:solidFill>
              </a:rPr>
              <a:t>Arbitrary</a:t>
            </a:r>
            <a:endParaRPr strike="sngStrike">
              <a:solidFill>
                <a:srgbClr val="000000"/>
              </a:solidFill>
            </a:endParaRPr>
          </a:p>
        </p:txBody>
      </p:sp>
      <p:sp>
        <p:nvSpPr>
          <p:cNvPr id="189" name="Google Shape;189;p13"/>
          <p:cNvSpPr txBox="1"/>
          <p:nvPr>
            <p:ph idx="1" type="body"/>
          </p:nvPr>
        </p:nvSpPr>
        <p:spPr>
          <a:xfrm>
            <a:off x="650325" y="19320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90" name="Google Shape;190;p13"/>
          <p:cNvSpPr/>
          <p:nvPr/>
        </p:nvSpPr>
        <p:spPr>
          <a:xfrm>
            <a:off x="712425" y="1513025"/>
            <a:ext cx="7688700" cy="3370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NO PATTERN:  </a:t>
            </a:r>
            <a:r>
              <a:rPr b="0" i="0" lang="en" sz="1600" u="none" cap="none" strike="sngStrike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The author uses diction and sequence to show how much the character has changed.</a:t>
            </a:r>
            <a:endParaRPr b="0" i="0" sz="1600" u="none" cap="none" strike="sngStrike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CFE2F3"/>
                </a:solidFill>
                <a:latin typeface="Comfortaa"/>
                <a:ea typeface="Comfortaa"/>
                <a:cs typeface="Comfortaa"/>
                <a:sym typeface="Comfortaa"/>
              </a:rPr>
              <a:t>PATTERN</a:t>
            </a:r>
            <a:r>
              <a:rPr b="1" i="0" lang="en" sz="1600" u="none" cap="none" strike="noStrike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:   The author moves from active to passive language, to show the character’s loss of power.</a:t>
            </a:r>
            <a:endParaRPr b="1" i="0" sz="1600" u="none" cap="none" strike="noStrike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ARBITRARY:  </a:t>
            </a:r>
            <a:r>
              <a:rPr b="0" i="0" lang="en" sz="1600" u="none" cap="none" strike="sngStrike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The recurring use of “eyes” shows the character’s resistance. </a:t>
            </a:r>
            <a:endParaRPr b="0" i="0" sz="1600" u="none" cap="none" strike="sngStrike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CFE2F3"/>
                </a:solidFill>
                <a:latin typeface="Comfortaa"/>
                <a:ea typeface="Comfortaa"/>
                <a:cs typeface="Comfortaa"/>
                <a:sym typeface="Comfortaa"/>
              </a:rPr>
              <a:t>LOGICALLY CONNECTED: </a:t>
            </a:r>
            <a:r>
              <a:rPr b="1" i="0" lang="en" sz="1600" u="none" cap="none" strike="noStrike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 The use of figurative “eyes” without sight suggests the character’s resistance to seeing what has happened.  </a:t>
            </a:r>
            <a:endParaRPr b="1" i="0" sz="1600" u="none" cap="none" strike="noStrike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/>
          <p:nvPr>
            <p:ph type="title"/>
          </p:nvPr>
        </p:nvSpPr>
        <p:spPr>
          <a:xfrm>
            <a:off x="1628250" y="565975"/>
            <a:ext cx="6789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rgbClr val="0B5394"/>
                </a:solidFill>
              </a:rPr>
              <a:t>PRO TIP for thesis statements</a:t>
            </a:r>
            <a:endParaRPr/>
          </a:p>
        </p:txBody>
      </p:sp>
      <p:sp>
        <p:nvSpPr>
          <p:cNvPr id="196" name="Google Shape;196;p1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729450" y="1168675"/>
            <a:ext cx="7564500" cy="187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Choose your words…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•	</a:t>
            </a:r>
            <a:r>
              <a:rPr b="1" i="1" lang="en" sz="20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precisely</a:t>
            </a:r>
            <a:r>
              <a:rPr b="0" i="0" lang="en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—is this the best term for the job?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&amp;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•	</a:t>
            </a:r>
            <a:r>
              <a:rPr b="1" i="1" lang="en" sz="20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conservatively</a:t>
            </a:r>
            <a:r>
              <a:rPr b="0" i="0" lang="en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—enlist as few terms as possible (even synonyms can mean something too different!) </a:t>
            </a:r>
            <a:endParaRPr b="0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98" name="Google Shape;198;p14"/>
          <p:cNvSpPr/>
          <p:nvPr/>
        </p:nvSpPr>
        <p:spPr>
          <a:xfrm>
            <a:off x="1519650" y="2954825"/>
            <a:ext cx="6104700" cy="1593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Consider each term a variable, the value of which you will need to define. </a:t>
            </a:r>
            <a:endParaRPr b="1" i="0" sz="18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" sz="1900" u="none" cap="none" strike="noStrike">
                <a:solidFill>
                  <a:srgbClr val="9FC5E8"/>
                </a:solidFill>
                <a:latin typeface="Comfortaa"/>
                <a:ea typeface="Comfortaa"/>
                <a:cs typeface="Comfortaa"/>
                <a:sym typeface="Comfortaa"/>
              </a:rPr>
              <a:t>ASSIGN YOURSELF THE MINIMUM NUMBER OF VARIABLES</a:t>
            </a:r>
            <a:r>
              <a:rPr b="1" i="0" lang="en" sz="2000" u="none" cap="none" strike="noStrike">
                <a:solidFill>
                  <a:srgbClr val="9FC5E8"/>
                </a:solidFill>
                <a:latin typeface="Comfortaa"/>
                <a:ea typeface="Comfortaa"/>
                <a:cs typeface="Comfortaa"/>
                <a:sym typeface="Comfortaa"/>
              </a:rPr>
              <a:t>!</a:t>
            </a:r>
            <a:endParaRPr b="1" i="0" sz="19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/>
          <p:nvPr>
            <p:ph type="title"/>
          </p:nvPr>
        </p:nvSpPr>
        <p:spPr>
          <a:xfrm>
            <a:off x="1444075" y="501450"/>
            <a:ext cx="7532400" cy="8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How will you argue this case? 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B5394"/>
                </a:solidFill>
              </a:rPr>
              <a:t>4) identify all units of ideas the claim comprises 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204" name="Google Shape;204;p15"/>
          <p:cNvSpPr txBox="1"/>
          <p:nvPr>
            <p:ph idx="1" type="body"/>
          </p:nvPr>
        </p:nvSpPr>
        <p:spPr>
          <a:xfrm>
            <a:off x="650325" y="19320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05" name="Google Shape;205;p15"/>
          <p:cNvSpPr/>
          <p:nvPr/>
        </p:nvSpPr>
        <p:spPr>
          <a:xfrm>
            <a:off x="650325" y="1439750"/>
            <a:ext cx="5283300" cy="3443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 viable interpretive claim can be comprised of just a single idea. It may be constructed by combining several key concepts; it may hinge on a contrast, an analogy, or other logical relationship. </a:t>
            </a:r>
            <a:r>
              <a:rPr b="1" i="0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Identify all the active components in your thesis &amp; determine how they are related. </a:t>
            </a:r>
            <a:r>
              <a:rPr b="1" i="0" lang="en" sz="17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Your close reading must demonstrate not only each idea systematically, but </a:t>
            </a:r>
            <a:r>
              <a:rPr b="1" i="1" lang="en" sz="17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that they connect to each other in the manner described by the thesis.</a:t>
            </a:r>
            <a:endParaRPr b="1" i="1" sz="1700" u="none" cap="none" strike="noStrike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6" name="Google Shape;206;p15"/>
          <p:cNvSpPr/>
          <p:nvPr/>
        </p:nvSpPr>
        <p:spPr>
          <a:xfrm>
            <a:off x="5933625" y="1545200"/>
            <a:ext cx="2700900" cy="32949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CCCCCC"/>
                </a:solidFill>
                <a:latin typeface="Comfortaa"/>
                <a:ea typeface="Comfortaa"/>
                <a:cs typeface="Comfortaa"/>
                <a:sym typeface="Comfortaa"/>
              </a:rPr>
              <a:t>For example:</a:t>
            </a:r>
            <a:r>
              <a:rPr b="1" i="0" lang="en" sz="16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 b="1" i="0" sz="16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1. Show prevalence of “eyes”</a:t>
            </a:r>
            <a:endParaRPr b="0" i="0" sz="16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2. Show that they are consistently eyes in wood, a kind of marble, or other objects without sight</a:t>
            </a:r>
            <a:endParaRPr b="0" i="0" sz="16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3. Show that they are associated with avoidance or deflection.</a:t>
            </a:r>
            <a:endParaRPr b="0" i="0" sz="16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/>
          <p:nvPr>
            <p:ph type="title"/>
          </p:nvPr>
        </p:nvSpPr>
        <p:spPr>
          <a:xfrm>
            <a:off x="1115800" y="337875"/>
            <a:ext cx="4341900" cy="8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Perry Mason time: 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B5394"/>
                </a:solidFill>
              </a:rPr>
              <a:t>5) making your argument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212" name="Google Shape;212;p16"/>
          <p:cNvSpPr txBox="1"/>
          <p:nvPr>
            <p:ph idx="1" type="body"/>
          </p:nvPr>
        </p:nvSpPr>
        <p:spPr>
          <a:xfrm>
            <a:off x="650325" y="19320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13" name="Google Shape;213;p16"/>
          <p:cNvSpPr/>
          <p:nvPr/>
        </p:nvSpPr>
        <p:spPr>
          <a:xfrm>
            <a:off x="564250" y="1168575"/>
            <a:ext cx="2859600" cy="350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Organize CONCEPTUALLY. </a:t>
            </a:r>
            <a:r>
              <a:rPr b="0" i="0" lang="en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Create a logical pathway for your reader to follow, as methodical as a geometric proof, to move your reader deliberately toward your conclusion.</a:t>
            </a:r>
            <a:endParaRPr b="0" i="0" sz="1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14" name="Google Shape;214;p16"/>
          <p:cNvSpPr/>
          <p:nvPr/>
        </p:nvSpPr>
        <p:spPr>
          <a:xfrm>
            <a:off x="3359425" y="1297725"/>
            <a:ext cx="4035300" cy="3637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CFE2F3"/>
                </a:solidFill>
                <a:latin typeface="Comfortaa"/>
                <a:ea typeface="Comfortaa"/>
                <a:cs typeface="Comfortaa"/>
                <a:sym typeface="Comfortaa"/>
              </a:rPr>
              <a:t>Avoid organizing your argument chronologically! </a:t>
            </a:r>
            <a:endParaRPr b="1" i="0" sz="1700" u="none" cap="none" strike="noStrike">
              <a:solidFill>
                <a:srgbClr val="CFE2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CCCCCC"/>
                </a:solidFill>
                <a:latin typeface="Comfortaa"/>
                <a:ea typeface="Comfortaa"/>
                <a:cs typeface="Comfortaa"/>
                <a:sym typeface="Comfortaa"/>
              </a:rPr>
              <a:t>Unless your argument is explicitly about the chronological evolution of a pattern, there’s no reason to proceed through the passage from start to finish. Pave your “logical pathway” with connected ideas, not sequential details.</a:t>
            </a:r>
            <a:endParaRPr b="0" i="0" sz="17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15" name="Google Shape;2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4725" y="0"/>
            <a:ext cx="17492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7"/>
          <p:cNvSpPr txBox="1"/>
          <p:nvPr>
            <p:ph type="title"/>
          </p:nvPr>
        </p:nvSpPr>
        <p:spPr>
          <a:xfrm>
            <a:off x="1628250" y="477725"/>
            <a:ext cx="67899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rgbClr val="0B5394"/>
                </a:solidFill>
              </a:rPr>
              <a:t>Quotes--and how to use them</a:t>
            </a:r>
            <a:endParaRPr/>
          </a:p>
        </p:txBody>
      </p:sp>
      <p:sp>
        <p:nvSpPr>
          <p:cNvPr id="221" name="Google Shape;221;p1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222" name="Google Shape;222;p17"/>
          <p:cNvSpPr/>
          <p:nvPr/>
        </p:nvSpPr>
        <p:spPr>
          <a:xfrm>
            <a:off x="729450" y="1080425"/>
            <a:ext cx="7564500" cy="1874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Cite specifically, but succinctly.</a:t>
            </a:r>
            <a:endParaRPr b="1" i="0" sz="1800" u="none" cap="none" strike="noStrike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Include </a:t>
            </a:r>
            <a:r>
              <a:rPr b="0" i="1" lang="en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only the part of the sentence you really need</a:t>
            </a:r>
            <a:r>
              <a:rPr b="0" i="0" lang="en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Comfortaa"/>
              <a:buChar char="●"/>
            </a:pPr>
            <a:r>
              <a:rPr b="0" i="0" lang="en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 block quotes!</a:t>
            </a:r>
            <a:endParaRPr b="0" i="0" sz="1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Quote only when/because you intend to explain how those exact words are key to meaning.</a:t>
            </a:r>
            <a:endParaRPr b="1" i="0" sz="1900" u="none" cap="none" strike="noStrike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23" name="Google Shape;223;p17"/>
          <p:cNvSpPr/>
          <p:nvPr/>
        </p:nvSpPr>
        <p:spPr>
          <a:xfrm>
            <a:off x="874025" y="2847225"/>
            <a:ext cx="4992600" cy="1700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Give EVIDENCE</a:t>
            </a:r>
            <a:r>
              <a:rPr b="0" i="0" lang="en" sz="1800" u="none" cap="none" strike="noStrike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, not </a:t>
            </a:r>
            <a:r>
              <a:rPr b="0" i="0" lang="en" sz="1800" u="none" cap="none" strike="sngStrike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examples</a:t>
            </a:r>
            <a:r>
              <a:rPr b="0" i="0" lang="en" sz="1800" u="none" cap="none" strike="noStrike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r>
              <a:rPr b="1" i="0" lang="en" sz="1800" u="none" cap="none" strike="noStrike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1700" u="none" cap="none" strike="noStrike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Spell out how your evidence matches up with your concepts, forms your pattern, and contributes to your overall interpretation.</a:t>
            </a:r>
            <a:endParaRPr b="0" i="0" sz="17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24" name="Google Shape;22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67900" y="2497225"/>
            <a:ext cx="1829225" cy="17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7"/>
          <p:cNvSpPr/>
          <p:nvPr/>
        </p:nvSpPr>
        <p:spPr>
          <a:xfrm>
            <a:off x="2842925" y="4165350"/>
            <a:ext cx="5972100" cy="769500"/>
          </a:xfrm>
          <a:prstGeom prst="horizontalScroll">
            <a:avLst>
              <a:gd fmla="val 12500" name="adj"/>
            </a:avLst>
          </a:prstGeom>
          <a:solidFill>
            <a:srgbClr val="A61C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REMEMBER: </a:t>
            </a:r>
            <a:r>
              <a:rPr b="0" i="0" lang="en" sz="20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How do you give </a:t>
            </a:r>
            <a:r>
              <a:rPr b="1" i="1" lang="en" sz="20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evidence </a:t>
            </a:r>
            <a:r>
              <a:rPr b="0" i="0" lang="en" sz="2000" u="none" cap="none" strike="noStrike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of a shirt?</a:t>
            </a:r>
            <a:endParaRPr b="0" i="0" sz="2000" u="none" cap="none" strike="noStrike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>
            <p:ph type="title"/>
          </p:nvPr>
        </p:nvSpPr>
        <p:spPr>
          <a:xfrm>
            <a:off x="1397400" y="451300"/>
            <a:ext cx="6349200" cy="6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>
                <a:solidFill>
                  <a:srgbClr val="0B5394"/>
                </a:solidFill>
              </a:rPr>
              <a:t>Close-reading </a:t>
            </a:r>
            <a:r>
              <a:rPr lang="en">
                <a:solidFill>
                  <a:srgbClr val="000000"/>
                </a:solidFill>
              </a:rPr>
              <a:t>DON’Ts</a:t>
            </a:r>
            <a:endParaRPr strike="sngStrike">
              <a:solidFill>
                <a:srgbClr val="000000"/>
              </a:solidFill>
            </a:endParaRPr>
          </a:p>
        </p:txBody>
      </p:sp>
      <p:pic>
        <p:nvPicPr>
          <p:cNvPr id="231" name="Google Shape;23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37713" y="30875"/>
            <a:ext cx="2566125" cy="144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7725" y="3297950"/>
            <a:ext cx="2840702" cy="155865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8"/>
          <p:cNvSpPr/>
          <p:nvPr/>
        </p:nvSpPr>
        <p:spPr>
          <a:xfrm>
            <a:off x="6413436" y="451302"/>
            <a:ext cx="1214700" cy="911100"/>
          </a:xfrm>
          <a:prstGeom prst="noSmoking">
            <a:avLst>
              <a:gd fmla="val 18750" name="adj"/>
            </a:avLst>
          </a:prstGeom>
          <a:solidFill>
            <a:srgbClr val="98000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/>
          <p:nvPr/>
        </p:nvSpPr>
        <p:spPr>
          <a:xfrm>
            <a:off x="637100" y="1054025"/>
            <a:ext cx="4906800" cy="3688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8C8C8C"/>
              </a:gs>
              <a:gs pos="100000">
                <a:srgbClr val="404040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GENERALIZATION</a:t>
            </a:r>
            <a:r>
              <a:rPr b="0" i="0" lang="en" sz="1700" u="none" cap="none" strike="noStrike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:  If it calls for evidence not in the passage, don’t go there.</a:t>
            </a:r>
            <a:endParaRPr b="0" i="0" sz="1700" u="none" cap="none" strike="noStrike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SPECULATION</a:t>
            </a:r>
            <a:r>
              <a:rPr b="0" i="0" lang="en" sz="1700" u="none" cap="none" strike="noStrike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: If you’re guessing (“maybe,” “perhaps”), you’re not proving.</a:t>
            </a:r>
            <a:endParaRPr b="0" i="0" sz="1700" u="none" cap="none" strike="noStrike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EVALUATION</a:t>
            </a:r>
            <a:r>
              <a:rPr b="0" i="0" lang="en" sz="1700" u="none" cap="none" strike="noStrike">
                <a:solidFill>
                  <a:srgbClr val="F3F3F3"/>
                </a:solidFill>
                <a:latin typeface="Comfortaa"/>
                <a:ea typeface="Comfortaa"/>
                <a:cs typeface="Comfortaa"/>
                <a:sym typeface="Comfortaa"/>
              </a:rPr>
              <a:t>: Do not ‘review’ the author’s choices with judgments of ability (e.g., “cunningly” or “skillfully”). </a:t>
            </a:r>
            <a:endParaRPr b="0" i="0" sz="1700" u="none" cap="none" strike="noStrike">
              <a:solidFill>
                <a:srgbClr val="F3F3F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5" name="Google Shape;235;p18"/>
          <p:cNvSpPr/>
          <p:nvPr/>
        </p:nvSpPr>
        <p:spPr>
          <a:xfrm>
            <a:off x="5446950" y="1534550"/>
            <a:ext cx="3314100" cy="1763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980000"/>
                </a:solidFill>
                <a:latin typeface="Comfortaa"/>
                <a:ea typeface="Comfortaa"/>
                <a:cs typeface="Comfortaa"/>
                <a:sym typeface="Comfortaa"/>
              </a:rPr>
              <a:t>REMEMBER:</a:t>
            </a:r>
            <a:endParaRPr b="1" i="0" sz="1500" u="none" cap="none" strike="noStrike">
              <a:solidFill>
                <a:srgbClr val="98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0" lang="en" sz="1700" u="none" cap="none" strike="noStrike">
                <a:solidFill>
                  <a:srgbClr val="980000"/>
                </a:solidFill>
                <a:latin typeface="Comfortaa"/>
                <a:ea typeface="Comfortaa"/>
                <a:cs typeface="Comfortaa"/>
                <a:sym typeface="Comfortaa"/>
              </a:rPr>
              <a:t>this is not a Rorschach test!</a:t>
            </a:r>
            <a:endParaRPr b="1" i="0" sz="1700" u="none" cap="none" strike="noStrike">
              <a:solidFill>
                <a:srgbClr val="98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CR asks not what the passage “reminds you of,” but </a:t>
            </a:r>
            <a:r>
              <a:rPr b="1" i="0" lang="en" sz="1500" u="none" cap="none" strike="noStrike">
                <a:solidFill>
                  <a:srgbClr val="434343"/>
                </a:solidFill>
                <a:latin typeface="Comfortaa"/>
                <a:ea typeface="Comfortaa"/>
                <a:cs typeface="Comfortaa"/>
                <a:sym typeface="Comfortaa"/>
              </a:rPr>
              <a:t>what it hides, for you to find.</a:t>
            </a:r>
            <a:endParaRPr b="1" i="0" sz="1500" u="none" cap="none" strike="noStrike">
              <a:solidFill>
                <a:srgbClr val="43434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6" name="Google Shape;236;p18"/>
          <p:cNvSpPr/>
          <p:nvPr/>
        </p:nvSpPr>
        <p:spPr>
          <a:xfrm rot="566389">
            <a:off x="5338736" y="4214459"/>
            <a:ext cx="376803" cy="30109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 rot="9190187">
            <a:off x="8545017" y="3660463"/>
            <a:ext cx="376871" cy="30106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 rot="4364792">
            <a:off x="6721749" y="3228733"/>
            <a:ext cx="377277" cy="300806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155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"/>
          <p:cNvSpPr txBox="1"/>
          <p:nvPr>
            <p:ph type="title"/>
          </p:nvPr>
        </p:nvSpPr>
        <p:spPr>
          <a:xfrm>
            <a:off x="727650" y="7483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40"/>
              <a:t>Enjoy!</a:t>
            </a:r>
            <a:endParaRPr sz="2640"/>
          </a:p>
        </p:txBody>
      </p:sp>
      <p:pic>
        <p:nvPicPr>
          <p:cNvPr id="244" name="Google Shape;24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4012" y="1459100"/>
            <a:ext cx="6355976" cy="328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2500" y="1190100"/>
            <a:ext cx="3729901" cy="359837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/>
          <p:nvPr>
            <p:ph type="title"/>
          </p:nvPr>
        </p:nvSpPr>
        <p:spPr>
          <a:xfrm>
            <a:off x="1047900" y="264675"/>
            <a:ext cx="7048200" cy="10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6561"/>
              <a:buNone/>
            </a:pPr>
            <a:r>
              <a:rPr b="0" lang="en" sz="2711"/>
              <a:t>Welcome to close reading!</a:t>
            </a:r>
            <a:r>
              <a:rPr b="0" lang="en"/>
              <a:t> </a:t>
            </a:r>
            <a:r>
              <a:rPr b="0" lang="en" sz="2488"/>
              <a:t>Where we solve for </a:t>
            </a:r>
            <a:r>
              <a:rPr lang="en" sz="2711">
                <a:solidFill>
                  <a:srgbClr val="3D85C6"/>
                </a:solidFill>
              </a:rPr>
              <a:t>literary </a:t>
            </a:r>
            <a:r>
              <a:rPr lang="en" sz="2600">
                <a:solidFill>
                  <a:srgbClr val="3D85C6"/>
                </a:solidFill>
              </a:rPr>
              <a:t>meaning</a:t>
            </a:r>
            <a:r>
              <a:rPr b="0" lang="en" sz="2488"/>
              <a:t>--and that always takes digging.</a:t>
            </a:r>
            <a:endParaRPr b="0" sz="2488">
              <a:solidFill>
                <a:srgbClr val="0B5394"/>
              </a:solidFill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593975" y="1190100"/>
            <a:ext cx="4788300" cy="1830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What you gather from a passage on a quick read is just its </a:t>
            </a:r>
            <a:r>
              <a:rPr b="0" i="1" lang="en" sz="18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surface meaning. </a:t>
            </a:r>
            <a:r>
              <a:rPr b="0" i="0" lang="en" sz="18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This is basic reading comprehension, or what the passage “says.”</a:t>
            </a:r>
            <a:r>
              <a:rPr b="0" i="0" lang="en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6" name="Google Shape;96;p2"/>
          <p:cNvSpPr/>
          <p:nvPr/>
        </p:nvSpPr>
        <p:spPr>
          <a:xfrm>
            <a:off x="650325" y="3020400"/>
            <a:ext cx="4732200" cy="17442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For the purposes of a close reading, surface meaning is informational static. </a:t>
            </a:r>
            <a:endParaRPr b="0" i="0" sz="18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You are learning to see the images/patterns </a:t>
            </a:r>
            <a:r>
              <a:rPr b="1" i="1" lang="en" sz="2000" u="none" cap="none" strike="noStrike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behind </a:t>
            </a:r>
            <a:r>
              <a:rPr b="1" i="0" lang="en" sz="2000" u="none" cap="none" strike="noStrike">
                <a:solidFill>
                  <a:srgbClr val="3D85C6"/>
                </a:solidFill>
                <a:latin typeface="Raleway"/>
                <a:ea typeface="Raleway"/>
                <a:cs typeface="Raleway"/>
                <a:sym typeface="Raleway"/>
              </a:rPr>
              <a:t>it. </a:t>
            </a:r>
            <a:endParaRPr b="1" i="0" sz="20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/>
          <p:nvPr>
            <p:ph type="title"/>
          </p:nvPr>
        </p:nvSpPr>
        <p:spPr>
          <a:xfrm>
            <a:off x="727650" y="696675"/>
            <a:ext cx="7688700" cy="8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000">
                <a:latin typeface="Comfortaa"/>
                <a:ea typeface="Comfortaa"/>
                <a:cs typeface="Comfortaa"/>
                <a:sym typeface="Comfortaa"/>
              </a:rPr>
              <a:t>in other words...</a:t>
            </a:r>
            <a:endParaRPr sz="2200">
              <a:solidFill>
                <a:srgbClr val="1155CC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200">
                <a:solidFill>
                  <a:srgbClr val="1155CC"/>
                </a:solidFill>
                <a:latin typeface="Comfortaa"/>
                <a:ea typeface="Comfortaa"/>
                <a:cs typeface="Comfortaa"/>
                <a:sym typeface="Comfortaa"/>
              </a:rPr>
              <a:t>           </a:t>
            </a:r>
            <a:r>
              <a:rPr lang="en" sz="2200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Literary meaning</a:t>
            </a:r>
            <a:r>
              <a:rPr b="0" lang="en" sz="2000">
                <a:latin typeface="Comfortaa"/>
                <a:ea typeface="Comfortaa"/>
                <a:cs typeface="Comfortaa"/>
                <a:sym typeface="Comfortaa"/>
              </a:rPr>
              <a:t> is a </a:t>
            </a:r>
            <a:r>
              <a:rPr lang="en" sz="2200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threshold concept</a:t>
            </a:r>
            <a:r>
              <a:rPr b="0" lang="en" sz="2000"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0" sz="20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727650" y="166015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Discipline-specific, threshold concepts are “initially troublesome.” They can be “‘counter-intuitive, alien … or incoherent’ because they challenge existing beliefs, past practices or inert knowledge, or can be conceptually difficult. [They] challenge the learner to reflect on tacit knowledge of which she is ‘only peripherally aware or entirely unconscious.’”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1809450" y="3826400"/>
            <a:ext cx="6606900" cy="1000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3177EE"/>
              </a:gs>
              <a:gs pos="100000">
                <a:srgbClr val="113D8A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B7B7B7"/>
                </a:solidFill>
                <a:latin typeface="Comfortaa"/>
                <a:ea typeface="Comfortaa"/>
                <a:cs typeface="Comfortaa"/>
                <a:sym typeface="Comfortaa"/>
              </a:rPr>
              <a:t>Close readings ask you to locate and explain </a:t>
            </a:r>
            <a:r>
              <a:rPr b="1" i="0" lang="en" sz="1800" u="none" cap="none" strike="noStrike">
                <a:solidFill>
                  <a:srgbClr val="C9DAF8"/>
                </a:solidFill>
                <a:latin typeface="Comfortaa"/>
                <a:ea typeface="Comfortaa"/>
                <a:cs typeface="Comfortaa"/>
                <a:sym typeface="Comfortaa"/>
              </a:rPr>
              <a:t>literary meaning</a:t>
            </a:r>
            <a:r>
              <a:rPr b="1" i="0" lang="en" sz="18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--so if you’ve not yet crossed that threshold, </a:t>
            </a:r>
            <a:r>
              <a:rPr b="1" i="1" lang="en" sz="18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it is normal for this to be hard.</a:t>
            </a:r>
            <a:endParaRPr b="1" i="1" sz="1500" u="none" cap="none" strike="noStrike">
              <a:solidFill>
                <a:srgbClr val="D9D9D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/>
          <p:nvPr>
            <p:ph type="title"/>
          </p:nvPr>
        </p:nvSpPr>
        <p:spPr>
          <a:xfrm>
            <a:off x="727650" y="8452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09" name="Google Shape;10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10" name="Google Shape;110;p4"/>
          <p:cNvSpPr/>
          <p:nvPr/>
        </p:nvSpPr>
        <p:spPr>
          <a:xfrm>
            <a:off x="729450" y="916275"/>
            <a:ext cx="3792000" cy="2427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5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You move beyond summarizing or “discussing” a passage. </a:t>
            </a:r>
            <a:r>
              <a:rPr b="1" i="0" lang="en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You interrogate it, in pursuit of a </a:t>
            </a:r>
            <a:r>
              <a:rPr b="1" i="0" lang="en" sz="1700" u="none" cap="none" strike="noStrike">
                <a:solidFill>
                  <a:srgbClr val="3D85C6"/>
                </a:solidFill>
                <a:latin typeface="Comfortaa"/>
                <a:ea typeface="Comfortaa"/>
                <a:cs typeface="Comfortaa"/>
                <a:sym typeface="Comfortaa"/>
              </a:rPr>
              <a:t>research question</a:t>
            </a:r>
            <a:r>
              <a:rPr b="1" i="0" lang="en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—and make a case for your thesis/interpretation</a:t>
            </a:r>
            <a:r>
              <a:rPr b="0" i="0" lang="en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</a:t>
            </a:r>
            <a:endParaRPr b="0" i="0" sz="1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4521450" y="916275"/>
            <a:ext cx="3873900" cy="24279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2F2F2"/>
              </a:gs>
              <a:gs pos="100000">
                <a:srgbClr val="A6A6A6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You’ll be able to see--and fully persuade your reader of--</a:t>
            </a:r>
            <a:r>
              <a:rPr b="0" i="0" lang="en" sz="1700" u="none" cap="none" strike="noStrike">
                <a:solidFill>
                  <a:srgbClr val="4A86E8"/>
                </a:solidFill>
                <a:latin typeface="Comfortaa"/>
                <a:ea typeface="Comfortaa"/>
                <a:cs typeface="Comfortaa"/>
                <a:sym typeface="Comfortaa"/>
              </a:rPr>
              <a:t>patterns of ideas that amplify or can even overturn the facile impressions of a first/surface reading.</a:t>
            </a:r>
            <a:endParaRPr b="0" i="0" sz="1700" u="none" cap="none" strike="noStrike">
              <a:solidFill>
                <a:srgbClr val="4A86E8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1121250" y="3288400"/>
            <a:ext cx="6789900" cy="14958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That’s close reading at its best--and most fun! </a:t>
            </a:r>
            <a:endParaRPr b="0" i="0" sz="16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Those embedded, encoded </a:t>
            </a:r>
            <a:r>
              <a:rPr b="1" i="0" lang="en" sz="1600" u="none" cap="none" strike="noStrike">
                <a:solidFill>
                  <a:srgbClr val="3C78D8"/>
                </a:solidFill>
                <a:latin typeface="Comfortaa"/>
                <a:ea typeface="Comfortaa"/>
                <a:cs typeface="Comfortaa"/>
                <a:sym typeface="Comfortaa"/>
              </a:rPr>
              <a:t>literary meanings</a:t>
            </a:r>
            <a:r>
              <a:rPr b="0" i="0" lang="en" sz="16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0" i="1" lang="en" sz="16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call for proving</a:t>
            </a:r>
            <a:r>
              <a:rPr b="0" i="0" lang="en" sz="16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—they’re both worth the effort and don’t fly without it.</a:t>
            </a:r>
            <a:endParaRPr b="0" i="0" sz="16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3" name="Google Shape;113;p4"/>
          <p:cNvSpPr txBox="1"/>
          <p:nvPr>
            <p:ph type="title"/>
          </p:nvPr>
        </p:nvSpPr>
        <p:spPr>
          <a:xfrm>
            <a:off x="1530075" y="361525"/>
            <a:ext cx="70482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6561"/>
              <a:buNone/>
            </a:pPr>
            <a:r>
              <a:rPr lang="en" sz="2711">
                <a:solidFill>
                  <a:srgbClr val="1155CC"/>
                </a:solidFill>
              </a:rPr>
              <a:t>Once you know how to close-read...</a:t>
            </a:r>
            <a:endParaRPr sz="2488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>
            <p:ph type="title"/>
          </p:nvPr>
        </p:nvSpPr>
        <p:spPr>
          <a:xfrm>
            <a:off x="729450" y="81290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9" name="Google Shape;119;p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87600" y="812900"/>
            <a:ext cx="4230600" cy="24432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 form, think of each close reading as a paragraph within your paper: It sets forth a single claim, and then proves that claim by systematically deriving it from textual evidence. </a:t>
            </a:r>
            <a:endParaRPr b="0" i="0" sz="1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1" i="1" lang="en" sz="17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Aim for the focus and logical rigor of a mathematical proof.</a:t>
            </a:r>
            <a:endParaRPr b="1" i="1" sz="17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1" name="Google Shape;121;p5"/>
          <p:cNvSpPr/>
          <p:nvPr/>
        </p:nvSpPr>
        <p:spPr>
          <a:xfrm>
            <a:off x="5018250" y="812900"/>
            <a:ext cx="3399900" cy="24432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FBFBF"/>
              </a:gs>
              <a:gs pos="100000">
                <a:srgbClr val="737373"/>
              </a:gs>
            </a:gsLst>
            <a:lin ang="5400012" scaled="0"/>
          </a:gra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Each close reading (i.e., each paragraph), then, is structured like a mini-argument:  </a:t>
            </a:r>
            <a:endParaRPr b="1" i="0" sz="18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Thesis</a:t>
            </a:r>
            <a:endParaRPr b="1" i="0" sz="1800" u="none" cap="none" strike="noStrike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Evidence</a:t>
            </a:r>
            <a:endParaRPr b="1" i="0" sz="1800" u="none" cap="none" strike="noStrike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Conclusion</a:t>
            </a:r>
            <a:endParaRPr b="1" i="0" sz="1800" u="none" cap="none" strike="noStrike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2" name="Google Shape;122;p5"/>
          <p:cNvSpPr/>
          <p:nvPr/>
        </p:nvSpPr>
        <p:spPr>
          <a:xfrm>
            <a:off x="949100" y="3256100"/>
            <a:ext cx="7091100" cy="1293000"/>
          </a:xfrm>
          <a:prstGeom prst="roundRect">
            <a:avLst>
              <a:gd fmla="val 16667" name="adj"/>
            </a:avLst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These slides will introduce you to the mechanics of close reading using a “crime detection” analogy. </a:t>
            </a:r>
            <a:endParaRPr b="1" i="0" sz="18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D9D9D9"/>
                </a:solidFill>
                <a:latin typeface="Comfortaa"/>
                <a:ea typeface="Comfortaa"/>
                <a:cs typeface="Comfortaa"/>
                <a:sym typeface="Comfortaa"/>
              </a:rPr>
              <a:t>Awkward? Maybe. But if it works, I’ll take it.</a:t>
            </a:r>
            <a:endParaRPr b="1" i="0" sz="1500" u="none" cap="none" strike="noStrike">
              <a:solidFill>
                <a:srgbClr val="D9D9D9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type="title"/>
          </p:nvPr>
        </p:nvSpPr>
        <p:spPr>
          <a:xfrm>
            <a:off x="1628250" y="490675"/>
            <a:ext cx="6789900" cy="63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/>
              <a:t>Forensic procedure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28" name="Google Shape;128;p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29" name="Google Shape;129;p6"/>
          <p:cNvSpPr/>
          <p:nvPr/>
        </p:nvSpPr>
        <p:spPr>
          <a:xfrm>
            <a:off x="675600" y="1168525"/>
            <a:ext cx="7792800" cy="1463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1) </a:t>
            </a:r>
            <a:r>
              <a:rPr b="1" i="0" lang="en" sz="2300" u="none" cap="none" strike="noStrike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Secure the scene: </a:t>
            </a:r>
            <a:r>
              <a:rPr b="1" i="0" lang="en" sz="2400" u="none" cap="none" strike="noStrike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What’s the surface meaning?</a:t>
            </a:r>
            <a:endParaRPr b="1" i="0" sz="2400" u="none" cap="none" strike="noStrike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Start by getting clarity on that--because it serves as a good point of contrast. After this, you’re going to be looking for things that </a:t>
            </a:r>
            <a:r>
              <a:rPr b="1" i="1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complicate </a:t>
            </a:r>
            <a:r>
              <a:rPr b="0" i="0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or </a:t>
            </a:r>
            <a:r>
              <a:rPr b="1" i="1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contradict </a:t>
            </a:r>
            <a:r>
              <a:rPr b="0" i="0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it.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729450" y="2674975"/>
            <a:ext cx="7792800" cy="2001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2) </a:t>
            </a:r>
            <a:r>
              <a:rPr b="1" i="0" lang="en" sz="2300" u="none" cap="none" strike="noStrike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What kind of crime is this? </a:t>
            </a:r>
            <a:r>
              <a:rPr b="1" i="0" lang="en" sz="2400" u="none" cap="none" strike="noStrike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Use key concepts from </a:t>
            </a:r>
            <a:r>
              <a:rPr b="1" i="0" lang="en" sz="2300" u="none" cap="none" strike="noStrike">
                <a:solidFill>
                  <a:srgbClr val="0B5394"/>
                </a:solidFill>
                <a:latin typeface="Raleway"/>
                <a:ea typeface="Raleway"/>
                <a:cs typeface="Raleway"/>
                <a:sym typeface="Raleway"/>
              </a:rPr>
              <a:t>the prompt to direct your search.</a:t>
            </a:r>
            <a:endParaRPr b="1" i="0" sz="2300" u="none" cap="none" strike="noStrike">
              <a:solidFill>
                <a:srgbClr val="0B5394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Okay, IRL you don’t get a prompt with conceptual starting points. But this a learning exercise, so you get shortcuts: a pre-fab research question.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/>
          <p:nvPr>
            <p:ph type="title"/>
          </p:nvPr>
        </p:nvSpPr>
        <p:spPr>
          <a:xfrm>
            <a:off x="1628250" y="684375"/>
            <a:ext cx="67899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Work the scene: 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B5394"/>
                </a:solidFill>
              </a:rPr>
              <a:t>3) What does this passage </a:t>
            </a:r>
            <a:r>
              <a:rPr i="1" lang="en">
                <a:solidFill>
                  <a:srgbClr val="0B5394"/>
                </a:solidFill>
              </a:rPr>
              <a:t>mean </a:t>
            </a:r>
            <a:r>
              <a:rPr lang="en">
                <a:solidFill>
                  <a:srgbClr val="0B5394"/>
                </a:solidFill>
              </a:rPr>
              <a:t>or </a:t>
            </a:r>
            <a:r>
              <a:rPr i="1" lang="en">
                <a:solidFill>
                  <a:srgbClr val="0B5394"/>
                </a:solidFill>
              </a:rPr>
              <a:t>do</a:t>
            </a:r>
            <a:r>
              <a:rPr lang="en">
                <a:solidFill>
                  <a:srgbClr val="0B5394"/>
                </a:solidFill>
              </a:rPr>
              <a:t>?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36" name="Google Shape;136;p7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37" name="Google Shape;137;p7"/>
          <p:cNvSpPr/>
          <p:nvPr/>
        </p:nvSpPr>
        <p:spPr>
          <a:xfrm>
            <a:off x="712425" y="1673750"/>
            <a:ext cx="7564500" cy="1926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Scan the passage (process the scene) for language related to key concepts from the prompt, to begin developing your working thesis. </a:t>
            </a:r>
            <a:r>
              <a:rPr b="0" i="1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You need not answer all the questions posed by the prompt</a:t>
            </a:r>
            <a:r>
              <a:rPr b="0" i="0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 For now, venture a rough guess as to what tricks the passage may be doing with that concept.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8" name="Google Shape;138;p7"/>
          <p:cNvSpPr/>
          <p:nvPr/>
        </p:nvSpPr>
        <p:spPr>
          <a:xfrm>
            <a:off x="1099725" y="3599750"/>
            <a:ext cx="6789900" cy="10887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The goal is eventually to identify a single, salient ‘message’ or behavior exhibited by the passage indirectly—embedded in its patterns rather than stated on its face.</a:t>
            </a:r>
            <a:endParaRPr b="0" i="0" sz="16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/>
          <p:nvPr>
            <p:ph type="title"/>
          </p:nvPr>
        </p:nvSpPr>
        <p:spPr>
          <a:xfrm>
            <a:off x="1519325" y="695125"/>
            <a:ext cx="7158000" cy="8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What’s a clue? </a:t>
            </a:r>
            <a:endParaRPr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B5394"/>
                </a:solidFill>
              </a:rPr>
              <a:t>4) Which bits of language might be </a:t>
            </a:r>
            <a:r>
              <a:rPr i="1" lang="en">
                <a:solidFill>
                  <a:srgbClr val="0B5394"/>
                </a:solidFill>
              </a:rPr>
              <a:t>evidence</a:t>
            </a:r>
            <a:r>
              <a:rPr lang="en">
                <a:solidFill>
                  <a:srgbClr val="0B5394"/>
                </a:solidFill>
              </a:rPr>
              <a:t>?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44" name="Google Shape;144;p8"/>
          <p:cNvSpPr txBox="1"/>
          <p:nvPr>
            <p:ph idx="1" type="body"/>
          </p:nvPr>
        </p:nvSpPr>
        <p:spPr>
          <a:xfrm>
            <a:off x="650325" y="19320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45" name="Google Shape;145;p8"/>
          <p:cNvSpPr/>
          <p:nvPr/>
        </p:nvSpPr>
        <p:spPr>
          <a:xfrm>
            <a:off x="712425" y="1608750"/>
            <a:ext cx="4422600" cy="1926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Not everything in the passage is conceptually relevant or interesting. </a:t>
            </a:r>
            <a:r>
              <a:rPr b="0" i="0" lang="en" sz="16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Which details are useful clues?</a:t>
            </a:r>
            <a:endParaRPr b="0" i="0" sz="1600" u="none" cap="none" strike="noStrike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Check the likely suspects on the next few slides for leads on what choices the writer made, and how these choices reinforce its meaning. </a:t>
            </a:r>
            <a:endParaRPr b="0" i="1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6" name="Google Shape;146;p8"/>
          <p:cNvSpPr/>
          <p:nvPr/>
        </p:nvSpPr>
        <p:spPr>
          <a:xfrm>
            <a:off x="1099725" y="3534750"/>
            <a:ext cx="6789900" cy="10887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Remember that </a:t>
            </a:r>
            <a:r>
              <a:rPr b="1" i="0" lang="en" sz="16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your objective is </a:t>
            </a:r>
            <a:r>
              <a:rPr b="1" i="0" lang="en" sz="1600" u="none" cap="none" strike="noStrike">
                <a:solidFill>
                  <a:srgbClr val="CFE2F3"/>
                </a:solidFill>
                <a:latin typeface="Comfortaa"/>
                <a:ea typeface="Comfortaa"/>
                <a:cs typeface="Comfortaa"/>
                <a:sym typeface="Comfortaa"/>
              </a:rPr>
              <a:t>ultimately to connect the writer’s specific choices to their implications for meaning. </a:t>
            </a:r>
            <a:r>
              <a:rPr b="0" i="0" lang="en" sz="14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(e.g., She did X to convey ABC message.)          </a:t>
            </a:r>
            <a:r>
              <a:rPr b="0" i="0" lang="en" sz="16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This is the pay dirt.</a:t>
            </a:r>
            <a:endParaRPr b="0" i="0" sz="16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7" name="Google Shape;147;p8"/>
          <p:cNvSpPr/>
          <p:nvPr/>
        </p:nvSpPr>
        <p:spPr>
          <a:xfrm>
            <a:off x="5135025" y="1608750"/>
            <a:ext cx="3154200" cy="19260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" sz="16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Also consider what alternatives you </a:t>
            </a:r>
            <a:r>
              <a:rPr b="1" i="1" lang="en" sz="16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don’t </a:t>
            </a:r>
            <a:r>
              <a:rPr b="1" i="0" lang="en" sz="16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see the writer using</a:t>
            </a:r>
            <a:r>
              <a:rPr b="0" i="0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 Realizing what she chose </a:t>
            </a:r>
            <a:r>
              <a:rPr b="0" i="1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not </a:t>
            </a:r>
            <a:r>
              <a:rPr b="0" i="0" lang="en" sz="16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to do can advance your understanding of what she did.</a:t>
            </a:r>
            <a:endParaRPr b="0" i="0" sz="16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8" name="Google Shape;148;p8"/>
          <p:cNvSpPr/>
          <p:nvPr/>
        </p:nvSpPr>
        <p:spPr>
          <a:xfrm>
            <a:off x="4974575" y="4193100"/>
            <a:ext cx="322800" cy="2691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1626450" y="534500"/>
            <a:ext cx="6941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>
                <a:solidFill>
                  <a:srgbClr val="0B5394"/>
                </a:solidFill>
              </a:rPr>
              <a:t>Figurative language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650325" y="1932000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300"/>
              <a:buNone/>
            </a:pPr>
            <a:r>
              <a:t/>
            </a:r>
            <a:endParaRPr/>
          </a:p>
        </p:txBody>
      </p:sp>
      <p:sp>
        <p:nvSpPr>
          <p:cNvPr id="155" name="Google Shape;155;p9"/>
          <p:cNvSpPr/>
          <p:nvPr/>
        </p:nvSpPr>
        <p:spPr>
          <a:xfrm>
            <a:off x="604750" y="1104025"/>
            <a:ext cx="5423400" cy="36801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Are images, similes, or metaphors are used? What are their effects?</a:t>
            </a:r>
            <a:endParaRPr b="0" i="0" sz="15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Figurative language works by applying a widely- established logic to clarify/express that of a more idiosyncratic or obscure situation. Compare the differences in association between two simple predator-prey metaphors: </a:t>
            </a:r>
            <a:r>
              <a:rPr b="1" i="1" lang="en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insect in spider’s web</a:t>
            </a:r>
            <a:r>
              <a:rPr b="0" i="0" lang="en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vs. </a:t>
            </a:r>
            <a:r>
              <a:rPr b="1" i="1" lang="en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lamb in lion’s den</a:t>
            </a:r>
            <a:r>
              <a:rPr b="0" i="0" lang="en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. What connotations of calculation or innocence, and what associations with the ominous or the religious, might one of these choices carry that the other doesn’t?</a:t>
            </a:r>
            <a:r>
              <a:rPr b="1" i="0" lang="en" sz="15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i="0" lang="en" sz="1500" u="none" cap="none" strike="noStrike">
                <a:solidFill>
                  <a:srgbClr val="0B5394"/>
                </a:solidFill>
                <a:latin typeface="Comfortaa"/>
                <a:ea typeface="Comfortaa"/>
                <a:cs typeface="Comfortaa"/>
                <a:sym typeface="Comfortaa"/>
              </a:rPr>
              <a:t>A choice of metaphor is rife with implications, whether or not the speaker knows of them all.</a:t>
            </a:r>
            <a:endParaRPr b="1" i="0" sz="1500" u="none" cap="none" strike="noStrike">
              <a:solidFill>
                <a:srgbClr val="0B539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56" name="Google Shape;156;p9"/>
          <p:cNvSpPr/>
          <p:nvPr/>
        </p:nvSpPr>
        <p:spPr>
          <a:xfrm>
            <a:off x="5920400" y="598275"/>
            <a:ext cx="2819400" cy="4185900"/>
          </a:xfrm>
          <a:prstGeom prst="roundRect">
            <a:avLst>
              <a:gd fmla="val 16667" name="adj"/>
            </a:avLst>
          </a:prstGeom>
          <a:solidFill>
            <a:srgbClr val="66666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But beware of essentializing assumptions!</a:t>
            </a:r>
            <a:r>
              <a:rPr b="0" i="0" lang="en" sz="15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0" i="0" sz="15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en" sz="15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“Water” does not have a single, universal meaning, across all people and contexts; “green” does not mean the same thing in all books. </a:t>
            </a:r>
            <a:r>
              <a:rPr b="0" i="0" lang="en" sz="1500" u="none" cap="none" strike="noStrike">
                <a:solidFill>
                  <a:srgbClr val="9FC5E8"/>
                </a:solidFill>
                <a:latin typeface="Comfortaa"/>
                <a:ea typeface="Comfortaa"/>
                <a:cs typeface="Comfortaa"/>
                <a:sym typeface="Comfortaa"/>
              </a:rPr>
              <a:t>Make sure you are reading for case-specific, local patterns of signification</a:t>
            </a:r>
            <a:r>
              <a:rPr b="0" i="0" lang="en" sz="15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—otherwise you’re not close-reading.</a:t>
            </a:r>
            <a:endParaRPr b="0" i="0" sz="1500" u="none" cap="none" strike="noStrike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